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10T11:11:38.21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8EBF0-7CFC-4581-955A-0EDC9A667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294510-116D-4BFC-A3FB-F6C50067B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251E4-B642-4A29-9CFF-D6138D3A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FA6574-8197-41E5-8CE8-2356F612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575F00-AD87-433C-A359-C1B17458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8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ABA5B-C58D-4BEC-958D-148BA574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7DFC50-A84B-46CF-BC22-EB806CD46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7FAFC8-95AC-46E9-BD2E-48B551FD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31F5E4-8CCC-4F64-A27B-FC447B8E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43DE86-04DA-4DE2-AD6B-C0E4872C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24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A1D3EE-9A5F-4FAC-9DBB-5CB39A432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DB9D59-22D1-470A-AEAE-53F72F6E3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73089-D3E4-43E3-81DA-1FF6A00B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78651-176D-42BE-9F06-CCFD666E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355289-6276-4939-A52B-7A654288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1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2D908-9212-493A-8E47-33B4F0F3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7A1B9B-A312-458E-9179-84044B315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392051-6902-4602-A487-C5190B0A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D9F0B-3F3D-4CF8-90B2-EB451BD6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381ED-FD81-4928-B1CF-42042AC4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6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3C58A-25F2-4D5B-BE8E-99198BC6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FBFC7F-9EDB-4770-B3E5-68F9117F3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D9410E-EC4D-4AD8-BBA0-F33752F3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F965D8-62A5-4C88-ACE0-0ACD4B44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FB580A-6900-4A73-B225-46F2067D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0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94EC6-51F5-43C2-BF24-5B9B5153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49541-7923-417E-8D04-E6B522F7B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22464B-616B-4CEC-83B8-7588342DC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4C6A96-3C9F-488B-8E05-F1A44133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EFA3A2-BFAB-45F0-BCF7-1222D1C5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E9E05C-FA01-4E12-9485-B93AC138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1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4B959-4704-4740-B7AE-6A490442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91DD45-9F73-4AAB-9AF7-4BA99686D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5D711B-F7CA-47E7-89C1-BE71EB293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7F1838-4D22-4CF8-8AA5-EBC7EA818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9ADC43-42E2-4341-980C-299DAFD34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75AF3B-0DDF-4B83-8586-06444BB1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4C46D6-7E95-4201-B1C0-44EA46B5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9C9CDA8-FCDD-457F-9A81-7AC9B453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53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9BDAE-523E-4A7A-ACD5-31C7B5DC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59ADB8-FD86-45BC-A184-CF804AAD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B59283-C682-497F-9B5F-CB523D7B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3C21D8-D6BC-427B-92FB-F9D0C290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6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6C82E5-78F5-40F6-A43D-63EB6F8F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CFA32B5-E37E-4E0F-944C-30D1EF80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602540-0A39-47B6-8A62-07DBC9CFF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E5EAA-6848-4731-9757-030D8AE5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92AE44-8C1D-42E5-8F09-7A7459AC4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2489A8-FAC9-4155-9E33-5766975BD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5316EB-061A-4851-8D61-75188420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85E7AF-CD3D-4AB9-8885-BA72C744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4D4F89-D404-40C9-841D-1E291DCC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0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79E6A-E268-4235-8183-1A1F9A2C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5EEBAA-A0D7-48FF-982C-18A5A10F5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5987E-F189-4BC1-BD8F-9A08DBF21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3AEF0B-A0C1-43FC-93FD-3D0CB732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6377A8-A0AC-45F8-82FE-45F560E4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3C42E9-F95C-4853-A494-4DD761A2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6E165-B104-473A-865D-13CBA136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2E28A9-0B90-4C6F-8A35-1800AD6AE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7790C5-1DF4-443D-82F6-F354E5561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865A-7236-4373-BEFF-683A59FE91D6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4130F0-F7B9-4AE8-B99F-B2BCEADDD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13445-5FEA-41E4-8230-4C78061CC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7CFAA-C025-4BE7-833F-4A5A2EB70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777FDC0-8BDC-4F29-B787-E04831424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7266" cy="6961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EB8143-EA94-4F0E-9499-76D0556B5D02}"/>
              </a:ext>
            </a:extLst>
          </p:cNvPr>
          <p:cNvSpPr txBox="1"/>
          <p:nvPr/>
        </p:nvSpPr>
        <p:spPr>
          <a:xfrm>
            <a:off x="3770142" y="1139483"/>
            <a:ext cx="7709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Лепка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Как средство развития творческих способностей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84FF14-E867-4857-861C-4A92639A1015}"/>
              </a:ext>
            </a:extLst>
          </p:cNvPr>
          <p:cNvSpPr txBox="1"/>
          <p:nvPr/>
        </p:nvSpPr>
        <p:spPr>
          <a:xfrm>
            <a:off x="4515730" y="5190978"/>
            <a:ext cx="57677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Работу выполнила:</a:t>
            </a:r>
          </a:p>
          <a:p>
            <a:r>
              <a:rPr lang="ru-RU" dirty="0">
                <a:latin typeface="Arial Black" panose="020B0A04020102020204" pitchFamily="34" charset="0"/>
              </a:rPr>
              <a:t>Воспитатель: Кирова Елена Владимировна</a:t>
            </a:r>
          </a:p>
          <a:p>
            <a:r>
              <a:rPr lang="ru-RU" dirty="0">
                <a:latin typeface="Arial Black" panose="020B0A04020102020204" pitchFamily="34" charset="0"/>
              </a:rPr>
              <a:t>МБДОУ № 16 «Аленький цветочек»</a:t>
            </a:r>
          </a:p>
          <a:p>
            <a:r>
              <a:rPr lang="ru-RU">
                <a:latin typeface="Arial Black" panose="020B0A04020102020204" pitchFamily="34" charset="0"/>
              </a:rPr>
              <a:t>Южно-Сахалинск 2020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AE382A-BECD-426E-9608-0AF2F9DDC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A98C8E94-3D7B-402A-90FD-4E77E054E110}"/>
              </a:ext>
            </a:extLst>
          </p:cNvPr>
          <p:cNvSpPr/>
          <p:nvPr/>
        </p:nvSpPr>
        <p:spPr>
          <a:xfrm>
            <a:off x="3108960" y="661181"/>
            <a:ext cx="8764172" cy="579588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CED0F5-BF70-49A6-A6C8-0625A5DF1DB2}"/>
              </a:ext>
            </a:extLst>
          </p:cNvPr>
          <p:cNvSpPr txBox="1"/>
          <p:nvPr/>
        </p:nvSpPr>
        <p:spPr>
          <a:xfrm>
            <a:off x="3446585" y="1213394"/>
            <a:ext cx="71041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n-cs"/>
              </a:rPr>
              <a:t>Лепка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+mn-cs"/>
              </a:rPr>
              <a:t>один из методов изобразительного творчества, позволяющий создавать всевозможные композиции. Практически нет ни одного ребёнка, который бы не любил лепить. Слепить можно всё что угодно, на что хватит фантазии, а если не получилось или надоела поделка, её можно переделать, в отличие от того же рисунка, который практически переделать невозможно.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88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F9AAAE-B3AB-452B-B699-A128DFB19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7F999BF-002C-4F71-AB93-EF563B229867}"/>
              </a:ext>
            </a:extLst>
          </p:cNvPr>
          <p:cNvSpPr/>
          <p:nvPr/>
        </p:nvSpPr>
        <p:spPr>
          <a:xfrm>
            <a:off x="3186332" y="702875"/>
            <a:ext cx="7146387" cy="46147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47C47E-7C76-427D-8D58-717D9F8788AB}"/>
              </a:ext>
            </a:extLst>
          </p:cNvPr>
          <p:cNvSpPr txBox="1"/>
          <p:nvPr/>
        </p:nvSpPr>
        <p:spPr>
          <a:xfrm>
            <a:off x="3545057" y="1117405"/>
            <a:ext cx="64289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 Black" panose="020B0A04020102020204" pitchFamily="34" charset="0"/>
              </a:rPr>
              <a:t>Чем же так хороша лепка? </a:t>
            </a:r>
          </a:p>
          <a:p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Универсальность</a:t>
            </a:r>
            <a:r>
              <a:rPr lang="ru-RU" sz="2400" dirty="0">
                <a:latin typeface="Arial Black" panose="020B0A04020102020204" pitchFamily="34" charset="0"/>
              </a:rPr>
              <a:t>-подходить для людей любого возраста от 1до 99 лет, за счет того, что можно усложнять задания.</a:t>
            </a:r>
          </a:p>
          <a:p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Развитие мелкой моторики</a:t>
            </a:r>
            <a:r>
              <a:rPr lang="ru-RU" sz="2400" dirty="0">
                <a:latin typeface="Arial Black" panose="020B0A04020102020204" pitchFamily="34" charset="0"/>
              </a:rPr>
              <a:t>-мелкая моторика играет огромную роль а развитии ребенка в целом и в развитии памяти, внимания, восприятия и речи в </a:t>
            </a:r>
            <a:r>
              <a:rPr lang="ru-RU" sz="2400" dirty="0" err="1">
                <a:latin typeface="Arial Black" panose="020B0A04020102020204" pitchFamily="34" charset="0"/>
              </a:rPr>
              <a:t>часности</a:t>
            </a:r>
            <a:r>
              <a:rPr lang="ru-RU" sz="24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964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454226-503B-472C-9C84-ACA9D9809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9531A49-96AC-4C38-B519-6CCF670C2221}"/>
              </a:ext>
            </a:extLst>
          </p:cNvPr>
          <p:cNvSpPr/>
          <p:nvPr/>
        </p:nvSpPr>
        <p:spPr>
          <a:xfrm>
            <a:off x="2630659" y="810650"/>
            <a:ext cx="7990450" cy="52947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1CDA4-5B29-453F-9370-764FA134CFDA}"/>
              </a:ext>
            </a:extLst>
          </p:cNvPr>
          <p:cNvSpPr txBox="1"/>
          <p:nvPr/>
        </p:nvSpPr>
        <p:spPr>
          <a:xfrm>
            <a:off x="3010486" y="1076778"/>
            <a:ext cx="746994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Развитие мышления</a:t>
            </a:r>
            <a:r>
              <a:rPr lang="ru-RU" sz="2000" dirty="0">
                <a:latin typeface="Arial Black" panose="020B0A04020102020204" pitchFamily="34" charset="0"/>
              </a:rPr>
              <a:t>. Точнее развитие мыслительных операций, таких как анализ, синтез и сравнение. В процессе лепки необходимо:</a:t>
            </a:r>
          </a:p>
          <a:p>
            <a:r>
              <a:rPr lang="ru-RU" sz="2000" dirty="0">
                <a:latin typeface="Arial Black" panose="020B0A04020102020204" pitchFamily="34" charset="0"/>
              </a:rPr>
              <a:t>соотносить размеры различных </a:t>
            </a:r>
            <a:r>
              <a:rPr lang="ru-RU" sz="2000" dirty="0" err="1">
                <a:latin typeface="Arial Black" panose="020B0A04020102020204" pitchFamily="34" charset="0"/>
              </a:rPr>
              <a:t>деталий</a:t>
            </a:r>
            <a:r>
              <a:rPr lang="ru-RU" sz="2000" dirty="0">
                <a:latin typeface="Arial Black" panose="020B0A04020102020204" pitchFamily="34" charset="0"/>
              </a:rPr>
              <a:t> (сравнение)</a:t>
            </a:r>
          </a:p>
          <a:p>
            <a:r>
              <a:rPr lang="ru-RU" sz="2000" dirty="0">
                <a:latin typeface="Arial Black" panose="020B0A04020102020204" pitchFamily="34" charset="0"/>
              </a:rPr>
              <a:t>раскладывать фигурки на составные части и детали (анализ)</a:t>
            </a:r>
          </a:p>
          <a:p>
            <a:r>
              <a:rPr lang="ru-RU" sz="2000" dirty="0">
                <a:latin typeface="Arial Black" panose="020B0A04020102020204" pitchFamily="34" charset="0"/>
              </a:rPr>
              <a:t>собирать из деталей конечный результат (синтез)</a:t>
            </a:r>
          </a:p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лепка учит терпению и усидчивости</a:t>
            </a:r>
            <a:r>
              <a:rPr lang="ru-RU" sz="2000" dirty="0">
                <a:latin typeface="Arial Black" panose="020B0A04020102020204" pitchFamily="34" charset="0"/>
              </a:rPr>
              <a:t>. Приходиться проявлять усердие, для того чтобы в итоге, что-то получилось.</a:t>
            </a:r>
          </a:p>
        </p:txBody>
      </p:sp>
    </p:spTree>
    <p:extLst>
      <p:ext uri="{BB962C8B-B14F-4D97-AF65-F5344CB8AC3E}">
        <p14:creationId xmlns:p14="http://schemas.microsoft.com/office/powerpoint/2010/main" val="333994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CDCD85-8A45-4059-9EB8-917355D9C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C5024D8-2E36-8C1D-4B26-7535877495E2}"/>
              </a:ext>
            </a:extLst>
          </p:cNvPr>
          <p:cNvSpPr/>
          <p:nvPr/>
        </p:nvSpPr>
        <p:spPr>
          <a:xfrm>
            <a:off x="3854548" y="1139482"/>
            <a:ext cx="7737230" cy="482521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EFDDF-F7FE-B673-45C2-05BD1FA2F4E2}"/>
              </a:ext>
            </a:extLst>
          </p:cNvPr>
          <p:cNvSpPr txBox="1"/>
          <p:nvPr/>
        </p:nvSpPr>
        <p:spPr>
          <a:xfrm>
            <a:off x="4107767" y="1474599"/>
            <a:ext cx="6555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Есть конечный результат работы. </a:t>
            </a:r>
            <a:r>
              <a:rPr lang="ru-RU" sz="2400" dirty="0">
                <a:latin typeface="Arial Black" panose="020B0A04020102020204" pitchFamily="34" charset="0"/>
              </a:rPr>
              <a:t>это отличает лепку от </a:t>
            </a:r>
            <a:r>
              <a:rPr lang="ru-RU" sz="2400" dirty="0" err="1">
                <a:latin typeface="Arial Black" panose="020B0A04020102020204" pitchFamily="34" charset="0"/>
              </a:rPr>
              <a:t>большенства</a:t>
            </a:r>
            <a:r>
              <a:rPr lang="ru-RU" sz="2400" dirty="0">
                <a:latin typeface="Arial Black" panose="020B0A04020102020204" pitchFamily="34" charset="0"/>
              </a:rPr>
              <a:t> других занятий, ребенку нравиться когда он может увидеть и потрогать результат своей деятельности</a:t>
            </a:r>
          </a:p>
          <a:p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Ребенок учиться представлять и запоминать трехмерные образы.</a:t>
            </a:r>
          </a:p>
          <a:p>
            <a:r>
              <a:rPr lang="ru-RU" sz="2400" dirty="0">
                <a:latin typeface="Arial Black" panose="020B0A04020102020204" pitchFamily="34" charset="0"/>
              </a:rPr>
              <a:t>Развитие творческих </a:t>
            </a:r>
            <a:r>
              <a:rPr lang="ru-RU" sz="2400" dirty="0" err="1">
                <a:latin typeface="Arial Black" panose="020B0A04020102020204" pitchFamily="34" charset="0"/>
              </a:rPr>
              <a:t>способностейи</a:t>
            </a:r>
            <a:r>
              <a:rPr lang="ru-RU" sz="2400" dirty="0">
                <a:latin typeface="Arial Black" panose="020B0A04020102020204" pitchFamily="34" charset="0"/>
              </a:rPr>
              <a:t> креативности со временем ребенок будет сам выдумывать фигурки и лепить их</a:t>
            </a:r>
          </a:p>
        </p:txBody>
      </p:sp>
    </p:spTree>
    <p:extLst>
      <p:ext uri="{BB962C8B-B14F-4D97-AF65-F5344CB8AC3E}">
        <p14:creationId xmlns:p14="http://schemas.microsoft.com/office/powerpoint/2010/main" val="254362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C3BDB01-D057-4B7D-80BB-F80CB3AB3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77FBE64-40BB-02FB-A5A9-46FB886853FC}"/>
              </a:ext>
            </a:extLst>
          </p:cNvPr>
          <p:cNvSpPr/>
          <p:nvPr/>
        </p:nvSpPr>
        <p:spPr>
          <a:xfrm>
            <a:off x="3699804" y="1181686"/>
            <a:ext cx="6963508" cy="500518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42554-96F0-B915-376E-8D5B44416749}"/>
              </a:ext>
            </a:extLst>
          </p:cNvPr>
          <p:cNvSpPr txBox="1"/>
          <p:nvPr/>
        </p:nvSpPr>
        <p:spPr>
          <a:xfrm>
            <a:off x="4192172" y="1618388"/>
            <a:ext cx="60913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  <a:latin typeface="Arial Black" panose="020B0A04020102020204" pitchFamily="34" charset="0"/>
              </a:rPr>
              <a:t>Из чего складывается  успех лепки</a:t>
            </a:r>
          </a:p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Простой способ- </a:t>
            </a:r>
            <a:r>
              <a:rPr lang="ru-RU" sz="2000" dirty="0">
                <a:latin typeface="Arial Black" panose="020B0A04020102020204" pitchFamily="34" charset="0"/>
              </a:rPr>
              <a:t>все фигурки и предметы, выполнены из трех основных элементов- шарик, валик, лепешка, которые вылепить не составит труда не кому.</a:t>
            </a:r>
          </a:p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Логичный способ- </a:t>
            </a:r>
            <a:r>
              <a:rPr lang="ru-RU" sz="2000" dirty="0">
                <a:latin typeface="Arial Black" panose="020B0A04020102020204" pitchFamily="34" charset="0"/>
              </a:rPr>
              <a:t>существует   простая очередность пошаговых инструкций, понять которые очень легко и так же легко выполнить</a:t>
            </a:r>
          </a:p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Гибкий способ</a:t>
            </a:r>
            <a:r>
              <a:rPr lang="ru-RU" sz="2000" dirty="0">
                <a:latin typeface="Arial Black" panose="020B0A04020102020204" pitchFamily="34" charset="0"/>
              </a:rPr>
              <a:t>-ребенок может фантазировать, менять цвет, форму создавать свои собственные 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97630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712F30-F60C-41C5-8A21-0F98FB975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5146CF21-58D1-41DF-8A85-A4706443722B}"/>
                  </a:ext>
                </a:extLst>
              </p14:cNvPr>
              <p14:cNvContentPartPr/>
              <p14:nvPr/>
            </p14:nvContentPartPr>
            <p14:xfrm>
              <a:off x="4473305" y="3994588"/>
              <a:ext cx="360" cy="36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5146CF21-58D1-41DF-8A85-A470644372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5305" y="3886948"/>
                <a:ext cx="36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D0C6F9E-91AF-7F46-B09A-A17B9110C2D4}"/>
              </a:ext>
            </a:extLst>
          </p:cNvPr>
          <p:cNvSpPr/>
          <p:nvPr/>
        </p:nvSpPr>
        <p:spPr>
          <a:xfrm>
            <a:off x="3658389" y="1281646"/>
            <a:ext cx="7328479" cy="45001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ABD356-6FEB-5EFE-56B2-3F5C01A39B8A}"/>
              </a:ext>
            </a:extLst>
          </p:cNvPr>
          <p:cNvSpPr txBox="1"/>
          <p:nvPr/>
        </p:nvSpPr>
        <p:spPr>
          <a:xfrm>
            <a:off x="3896751" y="1559686"/>
            <a:ext cx="68650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  <a:latin typeface="Arial Black" panose="020B0A04020102020204" pitchFamily="34" charset="0"/>
              </a:rPr>
              <a:t>Залог успеха</a:t>
            </a:r>
          </a:p>
          <a:p>
            <a:r>
              <a:rPr lang="ru-RU" sz="2000" dirty="0">
                <a:latin typeface="Arial Black" panose="020B0A04020102020204" pitchFamily="34" charset="0"/>
              </a:rPr>
              <a:t>это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хороший материал</a:t>
            </a:r>
            <a:r>
              <a:rPr lang="ru-RU" sz="2000" dirty="0">
                <a:latin typeface="Arial Black" panose="020B0A04020102020204" pitchFamily="34" charset="0"/>
              </a:rPr>
              <a:t>, он отлучается яркостью, эластичностью, легко разминается, не прилипает к руками не оставляет пятен на рухах и на рабочей поверхности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рабочее место</a:t>
            </a:r>
            <a:r>
              <a:rPr lang="ru-RU" sz="2000" dirty="0">
                <a:latin typeface="Arial Black" panose="020B0A04020102020204" pitchFamily="34" charset="0"/>
              </a:rPr>
              <a:t>, инструменты для работы вам понадобятся предметы которые имеются в каждом доме (зубочистки, кисточки, картон, карандаши, бисер, мелкие украшения и т. Д.)</a:t>
            </a:r>
          </a:p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белый цвет</a:t>
            </a:r>
            <a:r>
              <a:rPr lang="ru-RU" sz="2000" dirty="0">
                <a:latin typeface="Arial Black" panose="020B0A04020102020204" pitchFamily="34" charset="0"/>
              </a:rPr>
              <a:t>. Так как белый цвет является  основой для многих оттенков(</a:t>
            </a:r>
            <a:r>
              <a:rPr lang="ru-RU" sz="2000" dirty="0" err="1">
                <a:latin typeface="Arial Black" panose="020B0A04020102020204" pitchFamily="34" charset="0"/>
              </a:rPr>
              <a:t>розоваый</a:t>
            </a:r>
            <a:r>
              <a:rPr lang="ru-RU" sz="2000" dirty="0">
                <a:latin typeface="Arial Black" panose="020B0A04020102020204" pitchFamily="34" charset="0"/>
              </a:rPr>
              <a:t>, голубой, серый)</a:t>
            </a:r>
          </a:p>
        </p:txBody>
      </p:sp>
    </p:spTree>
    <p:extLst>
      <p:ext uri="{BB962C8B-B14F-4D97-AF65-F5344CB8AC3E}">
        <p14:creationId xmlns:p14="http://schemas.microsoft.com/office/powerpoint/2010/main" val="427572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A05739-85BE-4831-8C60-8C9841565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23DE1C-EB24-40E4-B940-29D5121E92FD}"/>
              </a:ext>
            </a:extLst>
          </p:cNvPr>
          <p:cNvSpPr txBox="1"/>
          <p:nvPr/>
        </p:nvSpPr>
        <p:spPr>
          <a:xfrm>
            <a:off x="3432517" y="886265"/>
            <a:ext cx="770909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Не бойтесь экспериментировать! Смело беритесь за дело и получайте удовольствие от творчества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001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398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s.belov076@gmail.com</dc:creator>
  <cp:lastModifiedBy>s.belov076@gmail.com</cp:lastModifiedBy>
  <cp:revision>5</cp:revision>
  <dcterms:created xsi:type="dcterms:W3CDTF">2022-04-10T10:33:29Z</dcterms:created>
  <dcterms:modified xsi:type="dcterms:W3CDTF">2022-09-04T07:50:30Z</dcterms:modified>
</cp:coreProperties>
</file>