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Проектная деятельность по нравственно- патриотическому воспитанию дошкольников</a:t>
            </a: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Воспитатели: Кирова Елена Владимировна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                          </a:t>
            </a:r>
            <a:r>
              <a:rPr lang="ru-RU" sz="1400" b="1" dirty="0" err="1">
                <a:solidFill>
                  <a:schemeClr val="bg1"/>
                </a:solidFill>
              </a:rPr>
              <a:t>Мингалимова</a:t>
            </a:r>
            <a:r>
              <a:rPr lang="ru-RU" sz="1400" b="1" dirty="0">
                <a:solidFill>
                  <a:schemeClr val="bg1"/>
                </a:solidFill>
              </a:rPr>
              <a:t> Ольга Алексеевна</a:t>
            </a:r>
          </a:p>
          <a:p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b="1">
                <a:solidFill>
                  <a:schemeClr val="bg1"/>
                </a:solidFill>
              </a:rPr>
              <a:t>Южно-Сахалинск  2021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9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56084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6 "Наша Армия", «Защитники Отечества»:</a:t>
            </a:r>
          </a:p>
          <a:p>
            <a:r>
              <a:rPr lang="ru-RU" dirty="0">
                <a:solidFill>
                  <a:schemeClr val="bg1"/>
                </a:solidFill>
              </a:rPr>
              <a:t>- рисование рисунков «Мой папа, самый, самый»</a:t>
            </a:r>
          </a:p>
          <a:p>
            <a:r>
              <a:rPr lang="ru-RU" dirty="0">
                <a:solidFill>
                  <a:schemeClr val="bg1"/>
                </a:solidFill>
              </a:rPr>
              <a:t>- изготовление стенгазет «Ветеран в моей семье»</a:t>
            </a:r>
          </a:p>
          <a:p>
            <a:r>
              <a:rPr lang="ru-RU" dirty="0">
                <a:solidFill>
                  <a:schemeClr val="bg1"/>
                </a:solidFill>
              </a:rPr>
              <a:t>- изготовление открыток «День Победы»</a:t>
            </a:r>
          </a:p>
          <a:p>
            <a:r>
              <a:rPr lang="ru-RU" dirty="0">
                <a:solidFill>
                  <a:schemeClr val="bg1"/>
                </a:solidFill>
              </a:rPr>
              <a:t>- составление альбома «Защитники Отечества»</a:t>
            </a:r>
          </a:p>
          <a:p>
            <a:r>
              <a:rPr lang="ru-RU" dirty="0">
                <a:solidFill>
                  <a:schemeClr val="bg1"/>
                </a:solidFill>
              </a:rPr>
              <a:t>- подготовка и участие в мероприятии «Парад дошколят»</a:t>
            </a:r>
          </a:p>
          <a:p>
            <a:r>
              <a:rPr lang="ru-RU" dirty="0">
                <a:solidFill>
                  <a:schemeClr val="bg1"/>
                </a:solidFill>
              </a:rPr>
              <a:t>- конкурс чтецов «Помни войну!»</a:t>
            </a:r>
          </a:p>
          <a:p>
            <a:r>
              <a:rPr lang="ru-RU" dirty="0">
                <a:solidFill>
                  <a:schemeClr val="bg1"/>
                </a:solidFill>
              </a:rPr>
              <a:t>- Акция «Цветок ветерану»</a:t>
            </a:r>
          </a:p>
          <a:p>
            <a:r>
              <a:rPr lang="ru-RU" dirty="0">
                <a:solidFill>
                  <a:schemeClr val="bg1"/>
                </a:solidFill>
              </a:rPr>
              <a:t>- занятие «Богатыри земли Русской», анкетирование, изготовление подарков для пап и дедушек).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995936" cy="299695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3570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7048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7. "Космос":</a:t>
            </a:r>
          </a:p>
          <a:p>
            <a:r>
              <a:rPr lang="ru-RU" dirty="0">
                <a:solidFill>
                  <a:schemeClr val="bg1"/>
                </a:solidFill>
              </a:rPr>
              <a:t>- организация тематических альбомов или папок «Наша Земля», «Первый космонавт»</a:t>
            </a:r>
          </a:p>
          <a:p>
            <a:r>
              <a:rPr lang="ru-RU" dirty="0">
                <a:solidFill>
                  <a:schemeClr val="bg1"/>
                </a:solidFill>
              </a:rPr>
              <a:t>- подбор детской художественной литературы о космосе, о космонавтах (Ю. Гагарин)</a:t>
            </a:r>
          </a:p>
          <a:p>
            <a:r>
              <a:rPr lang="ru-RU" dirty="0">
                <a:solidFill>
                  <a:schemeClr val="bg1"/>
                </a:solidFill>
              </a:rPr>
              <a:t>- изготовление поделок, рисование на тему «Наша голубая планета», «Инопланетяне»</a:t>
            </a:r>
          </a:p>
          <a:p>
            <a:r>
              <a:rPr lang="ru-RU" dirty="0">
                <a:solidFill>
                  <a:schemeClr val="bg1"/>
                </a:solidFill>
              </a:rPr>
              <a:t>- физкультурный досуг совместно с родителями «Сильные и смелые»</a:t>
            </a:r>
          </a:p>
          <a:p>
            <a:r>
              <a:rPr lang="ru-RU" dirty="0">
                <a:solidFill>
                  <a:schemeClr val="bg1"/>
                </a:solidFill>
              </a:rPr>
              <a:t>- сюжетно-ролевой игры «Мы – космонавты».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5024"/>
            <a:ext cx="4572000" cy="25717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451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836712"/>
            <a:ext cx="5688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159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Проект</a:t>
            </a:r>
            <a:r>
              <a:rPr lang="ru-RU" sz="2800" b="1" dirty="0">
                <a:solidFill>
                  <a:srgbClr val="0070C0"/>
                </a:solidFill>
              </a:rPr>
              <a:t> – в переводе с греческого – это путь исследования, т.е. специально организованный взрослым и самостоятельно выполняемый детьми комплекс действий, завершающийся созданием творческих работ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  </a:t>
            </a:r>
            <a:r>
              <a:rPr lang="ru-RU" sz="2800" dirty="0">
                <a:solidFill>
                  <a:srgbClr val="C00000"/>
                </a:solidFill>
              </a:rPr>
              <a:t>Метод проектов </a:t>
            </a:r>
            <a:r>
              <a:rPr lang="ru-RU" dirty="0">
                <a:solidFill>
                  <a:schemeClr val="bg1"/>
                </a:solidFill>
              </a:rPr>
              <a:t>- система обучения, при которой дети приобретают представления в процессе планирования и выполнения постоянно усложняющихся практических заданий - проектов. Метод проектов всегда предполагает решение воспитанниками какой-то проблемы.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Цель данной технологии</a:t>
            </a:r>
            <a:r>
              <a:rPr lang="ru-RU" dirty="0">
                <a:solidFill>
                  <a:srgbClr val="111111"/>
                </a:solidFill>
              </a:rPr>
              <a:t> — развитие свободной творческой личности ребенка.</a:t>
            </a:r>
          </a:p>
          <a:p>
            <a:pPr algn="just"/>
            <a:r>
              <a:rPr lang="ru-RU" dirty="0">
                <a:solidFill>
                  <a:srgbClr val="111111"/>
                </a:solidFill>
              </a:rPr>
              <a:t>Что же такое проект для самого ребенка?</a:t>
            </a:r>
          </a:p>
          <a:p>
            <a:pPr algn="just"/>
            <a:r>
              <a:rPr lang="ru-RU" dirty="0">
                <a:solidFill>
                  <a:srgbClr val="111111"/>
                </a:solidFill>
              </a:rPr>
              <a:t>раскрытие творческого потенциала;</a:t>
            </a:r>
          </a:p>
          <a:p>
            <a:pPr algn="just"/>
            <a:r>
              <a:rPr lang="ru-RU" dirty="0">
                <a:solidFill>
                  <a:srgbClr val="111111"/>
                </a:solidFill>
              </a:rPr>
              <a:t>умение работать в группе;</a:t>
            </a:r>
          </a:p>
          <a:p>
            <a:pPr algn="just"/>
            <a:r>
              <a:rPr lang="ru-RU" dirty="0">
                <a:solidFill>
                  <a:srgbClr val="111111"/>
                </a:solidFill>
              </a:rPr>
              <a:t>умение направлять деятельность на решение интересной проблемы, сформулированной самими детьми;</a:t>
            </a:r>
          </a:p>
          <a:p>
            <a:pPr algn="just"/>
            <a:r>
              <a:rPr lang="ru-RU" dirty="0">
                <a:solidFill>
                  <a:srgbClr val="111111"/>
                </a:solidFill>
              </a:rPr>
              <a:t>умение презентовать свою работу.</a:t>
            </a:r>
          </a:p>
          <a:p>
            <a:br>
              <a:rPr lang="ru-RU" dirty="0"/>
            </a:b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2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11111"/>
                </a:solidFill>
                <a:latin typeface="Tahoma" panose="020B0604030504040204" pitchFamily="34" charset="0"/>
              </a:rPr>
              <a:t> А теперь подробно рассмотрим структуру проекта.</a:t>
            </a:r>
            <a:endParaRPr lang="ru-RU" dirty="0">
              <a:solidFill>
                <a:srgbClr val="111111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b="1" dirty="0">
                <a:solidFill>
                  <a:srgbClr val="111111"/>
                </a:solidFill>
                <a:latin typeface="Tahoma" panose="020B0604030504040204" pitchFamily="34" charset="0"/>
              </a:rPr>
              <a:t>1 этап</a:t>
            </a: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 – </a:t>
            </a:r>
            <a:r>
              <a:rPr lang="ru-RU" b="1" dirty="0">
                <a:solidFill>
                  <a:srgbClr val="111111"/>
                </a:solidFill>
                <a:latin typeface="Tahoma" panose="020B0604030504040204" pitchFamily="34" charset="0"/>
              </a:rPr>
              <a:t>Выбор темы проекта</a:t>
            </a: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. Формируется проблема, цель, задача, вводится игровая ситуация. Удовлетворение интересов и потребностей ребёнка, запросов родителей, воспитатель - инициатор. Роль ребенка на этом этапе: вхождение в проблему, вживание в игровую ситуацию, принятие задачи.</a:t>
            </a:r>
          </a:p>
          <a:p>
            <a:pPr algn="just"/>
            <a:r>
              <a:rPr lang="ru-RU" b="1" dirty="0">
                <a:solidFill>
                  <a:srgbClr val="111111"/>
                </a:solidFill>
                <a:latin typeface="Tahoma" panose="020B0604030504040204" pitchFamily="34" charset="0"/>
              </a:rPr>
              <a:t>2 этап - Планирование.</a:t>
            </a: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 Воспитатель помогает в решении задачи, используя различные методы:</a:t>
            </a:r>
          </a:p>
          <a:p>
            <a:pPr algn="just"/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«Модель трёх вопросов» (Что знаем? Что хотим узнать? Как узнать?);</a:t>
            </a:r>
          </a:p>
          <a:p>
            <a:pPr algn="just"/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проекта). Планирование проектов (конечный продукт).</a:t>
            </a:r>
          </a:p>
          <a:p>
            <a:pPr algn="just"/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Дети объединяются в рабочие группы. Распределение амплуа.</a:t>
            </a:r>
          </a:p>
          <a:p>
            <a:pPr algn="just"/>
            <a:r>
              <a:rPr lang="ru-RU" b="1" dirty="0">
                <a:solidFill>
                  <a:srgbClr val="111111"/>
                </a:solidFill>
                <a:latin typeface="Tahoma" panose="020B0604030504040204" pitchFamily="34" charset="0"/>
              </a:rPr>
              <a:t>3 этап - Реализация проекта.</a:t>
            </a: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 Воспитатель организовывает деятельность детей в центрах (образовательных областях), обеспечивает оборудованием и материалами в соответствии с темой проекта, направляет и контролирует его осуществление. Дети формируют специфические знания, умения, навыки.</a:t>
            </a:r>
          </a:p>
          <a:p>
            <a:pPr algn="just"/>
            <a:r>
              <a:rPr lang="ru-RU" b="1" dirty="0">
                <a:solidFill>
                  <a:srgbClr val="111111"/>
                </a:solidFill>
                <a:latin typeface="Tahoma" panose="020B0604030504040204" pitchFamily="34" charset="0"/>
              </a:rPr>
              <a:t>4 этап - Завершение проекта. </a:t>
            </a: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Педагог проводит подготовку продукта деятельности к презентации. Представление. Дети представляют (зрителям или экспертам) продукт деятельности.</a:t>
            </a:r>
            <a:endParaRPr lang="ru-RU" b="0" i="0" dirty="0">
              <a:solidFill>
                <a:srgbClr val="11111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3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089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. </a:t>
            </a:r>
            <a:r>
              <a:rPr lang="ru-RU" dirty="0">
                <a:solidFill>
                  <a:srgbClr val="111111"/>
                </a:solidFill>
              </a:rPr>
              <a:t>В практике современных дошкольных учреждений следующая </a:t>
            </a:r>
            <a:r>
              <a:rPr lang="ru-RU" b="1" dirty="0">
                <a:solidFill>
                  <a:srgbClr val="111111"/>
                </a:solidFill>
              </a:rPr>
              <a:t>классификация проектов:</a:t>
            </a:r>
            <a:endParaRPr lang="ru-RU" dirty="0">
              <a:solidFill>
                <a:srgbClr val="11111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по составу участников</a:t>
            </a:r>
            <a:r>
              <a:rPr lang="ru-RU" dirty="0">
                <a:solidFill>
                  <a:srgbClr val="111111"/>
                </a:solidFill>
              </a:rPr>
              <a:t>: индивидуальный, подгрупповой, семейный, парный, групповой;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по содержанию</a:t>
            </a:r>
            <a:r>
              <a:rPr lang="ru-RU" dirty="0">
                <a:solidFill>
                  <a:srgbClr val="111111"/>
                </a:solidFill>
              </a:rPr>
              <a:t>: </a:t>
            </a:r>
            <a:r>
              <a:rPr lang="ru-RU" dirty="0" err="1">
                <a:solidFill>
                  <a:srgbClr val="111111"/>
                </a:solidFill>
              </a:rPr>
              <a:t>монопроекты</a:t>
            </a:r>
            <a:r>
              <a:rPr lang="ru-RU" dirty="0">
                <a:solidFill>
                  <a:srgbClr val="111111"/>
                </a:solidFill>
              </a:rPr>
              <a:t> </a:t>
            </a:r>
            <a:r>
              <a:rPr lang="ru-RU" i="1" dirty="0">
                <a:solidFill>
                  <a:srgbClr val="111111"/>
                </a:solidFill>
              </a:rPr>
              <a:t>(одна образовательная область)</a:t>
            </a:r>
            <a:r>
              <a:rPr lang="ru-RU" dirty="0">
                <a:solidFill>
                  <a:srgbClr val="111111"/>
                </a:solidFill>
              </a:rPr>
              <a:t>, интегративные </a:t>
            </a:r>
            <a:r>
              <a:rPr lang="ru-RU" i="1" dirty="0">
                <a:solidFill>
                  <a:srgbClr val="111111"/>
                </a:solidFill>
              </a:rPr>
              <a:t>(две и более образовательные области)</a:t>
            </a:r>
            <a:r>
              <a:rPr lang="ru-RU" dirty="0">
                <a:solidFill>
                  <a:srgbClr val="111111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по продолжительности</a:t>
            </a:r>
            <a:r>
              <a:rPr lang="ru-RU" dirty="0">
                <a:solidFill>
                  <a:srgbClr val="111111"/>
                </a:solidFill>
              </a:rPr>
              <a:t>: краткосрочные (1-4 недели), среднесрочные (до 1 месяца), долгосрочные (полугодие, учебный год);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по доминирующему виду проектной деятельности</a:t>
            </a:r>
            <a:r>
              <a:rPr lang="ru-RU" dirty="0">
                <a:solidFill>
                  <a:srgbClr val="111111"/>
                </a:solidFill>
              </a:rPr>
              <a:t>: информационные, исследовательские, творческие, проектно-ориентированные</a:t>
            </a:r>
          </a:p>
          <a:p>
            <a:r>
              <a:rPr lang="ru-RU" b="1" dirty="0">
                <a:solidFill>
                  <a:srgbClr val="7030A0"/>
                </a:solidFill>
              </a:rPr>
              <a:t>Участники проекта:</a:t>
            </a:r>
          </a:p>
          <a:p>
            <a:r>
              <a:rPr lang="ru-RU" dirty="0">
                <a:solidFill>
                  <a:schemeClr val="bg1"/>
                </a:solidFill>
              </a:rPr>
              <a:t>- дети;</a:t>
            </a:r>
          </a:p>
          <a:p>
            <a:r>
              <a:rPr lang="ru-RU" dirty="0">
                <a:solidFill>
                  <a:schemeClr val="bg1"/>
                </a:solidFill>
              </a:rPr>
              <a:t>- воспитатели;</a:t>
            </a:r>
          </a:p>
          <a:p>
            <a:r>
              <a:rPr lang="ru-RU" dirty="0">
                <a:solidFill>
                  <a:schemeClr val="bg1"/>
                </a:solidFill>
              </a:rPr>
              <a:t>- специалисты;</a:t>
            </a:r>
          </a:p>
          <a:p>
            <a:r>
              <a:rPr lang="ru-RU" dirty="0">
                <a:solidFill>
                  <a:schemeClr val="bg1"/>
                </a:solidFill>
              </a:rPr>
              <a:t>- родители;</a:t>
            </a:r>
          </a:p>
          <a:p>
            <a:br>
              <a:rPr lang="ru-RU" dirty="0"/>
            </a:br>
            <a:endParaRPr lang="ru-RU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Цель проекта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</a:rPr>
              <a:t> создание системы работы по нравственно-патриотическому воспитанию 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85705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4888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Задачи проекта по нравственно- патриотическому воспитанию дошкольников</a:t>
            </a:r>
          </a:p>
          <a:p>
            <a:r>
              <a:rPr lang="ru-RU" sz="2400" dirty="0">
                <a:solidFill>
                  <a:schemeClr val="bg1"/>
                </a:solidFill>
              </a:rPr>
              <a:t>1. </a:t>
            </a:r>
            <a:r>
              <a:rPr lang="ru-RU" dirty="0">
                <a:solidFill>
                  <a:schemeClr val="bg1"/>
                </a:solidFill>
              </a:rPr>
              <a:t>Создать оптимальные условия для приобщения взрослых и детей к истокам культуры родного края (создание патриотического уголка в группе, подбор дидактических игр, тематических альбомов, иллюстраций с символикой России, нашего города и городов России).</a:t>
            </a:r>
          </a:p>
          <a:p>
            <a:r>
              <a:rPr lang="ru-RU" dirty="0">
                <a:solidFill>
                  <a:schemeClr val="bg1"/>
                </a:solidFill>
              </a:rPr>
              <a:t>2. Воспитать чувства любви к своей семье, к своему роду, развитие интереса к истории семьи, семейным традициям.</a:t>
            </a:r>
          </a:p>
          <a:p>
            <a:r>
              <a:rPr lang="ru-RU" dirty="0">
                <a:solidFill>
                  <a:schemeClr val="bg1"/>
                </a:solidFill>
              </a:rPr>
              <a:t>3. Вовлечь взрослых и детей в активно-познавательную, исследовательскую деятельность по изучению и сохранению истории, природы и культуры своего края, города, бережное отношение к природным богатствам и людям, населяющим страну.</a:t>
            </a:r>
          </a:p>
          <a:p>
            <a:r>
              <a:rPr lang="ru-RU" dirty="0">
                <a:solidFill>
                  <a:schemeClr val="bg1"/>
                </a:solidFill>
              </a:rPr>
              <a:t>4. Сформировать у детей и взрослых систему знаний о родном городе, крае на основе историко-художественно-краеведческого материала.</a:t>
            </a:r>
          </a:p>
          <a:p>
            <a:r>
              <a:rPr lang="ru-RU" dirty="0">
                <a:solidFill>
                  <a:schemeClr val="bg1"/>
                </a:solidFill>
              </a:rPr>
              <a:t>5. Привлечь родителей к активному участию в реализации проекта.</a:t>
            </a:r>
          </a:p>
          <a:p>
            <a:r>
              <a:rPr lang="ru-RU" dirty="0">
                <a:solidFill>
                  <a:schemeClr val="bg1"/>
                </a:solidFill>
              </a:rPr>
              <a:t>6. Развивать связную речь детей; обогащать и активизировать словарь детей, учить свободно мыслить, фантазировать.</a:t>
            </a:r>
          </a:p>
          <a:p>
            <a:r>
              <a:rPr lang="ru-RU" dirty="0">
                <a:solidFill>
                  <a:schemeClr val="bg1"/>
                </a:solidFill>
              </a:rPr>
              <a:t>7. Воспитание гордости и безусловной любви к своей Родине.</a:t>
            </a:r>
          </a:p>
          <a:p>
            <a:r>
              <a:rPr lang="ru-RU" dirty="0">
                <a:solidFill>
                  <a:schemeClr val="bg1"/>
                </a:solidFill>
              </a:rPr>
              <a:t>8. Воспитывать чувство гордости за своих земляков, эмоционально-ценностное отношение к родному краю.</a:t>
            </a:r>
          </a:p>
        </p:txBody>
      </p:sp>
    </p:spTree>
    <p:extLst>
      <p:ext uri="{BB962C8B-B14F-4D97-AF65-F5344CB8AC3E}">
        <p14:creationId xmlns:p14="http://schemas.microsoft.com/office/powerpoint/2010/main" val="390466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12879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Система работы по нравственно-патриотическому воспитанию детей дошкольного возраста организуется по принципу «от простого к сложному» и состоит из следующих тематических блоков: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1. «Моя семья - мой дом»:</a:t>
            </a:r>
          </a:p>
          <a:p>
            <a:r>
              <a:rPr lang="ru-RU" dirty="0">
                <a:solidFill>
                  <a:schemeClr val="bg1"/>
                </a:solidFill>
              </a:rPr>
              <a:t>- составление совместно с родителями «Генеалогического древа»,</a:t>
            </a:r>
          </a:p>
          <a:p>
            <a:r>
              <a:rPr lang="ru-RU" dirty="0">
                <a:solidFill>
                  <a:schemeClr val="bg1"/>
                </a:solidFill>
              </a:rPr>
              <a:t>- составление «Веселый гороскоп» детей группы, составление рассказов о своей семье</a:t>
            </a:r>
          </a:p>
          <a:p>
            <a:r>
              <a:rPr lang="ru-RU" dirty="0">
                <a:solidFill>
                  <a:schemeClr val="bg1"/>
                </a:solidFill>
              </a:rPr>
              <a:t>- фотовыставка «Любимые бабушки и дедушки».</a:t>
            </a:r>
          </a:p>
          <a:p>
            <a:r>
              <a:rPr lang="ru-RU" dirty="0">
                <a:solidFill>
                  <a:schemeClr val="bg1"/>
                </a:solidFill>
              </a:rPr>
              <a:t>- рисование с детьми «Моя семья» и т. д.</a:t>
            </a:r>
          </a:p>
          <a:p>
            <a:r>
              <a:rPr lang="ru-RU" dirty="0">
                <a:solidFill>
                  <a:schemeClr val="bg1"/>
                </a:solidFill>
              </a:rPr>
              <a:t>- Мероприятия «День семьи, любви и верности».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33056"/>
            <a:ext cx="6300192" cy="275485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7516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7768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2. «Детский сад»:</a:t>
            </a:r>
          </a:p>
          <a:p>
            <a:r>
              <a:rPr lang="ru-RU" dirty="0">
                <a:solidFill>
                  <a:schemeClr val="bg1"/>
                </a:solidFill>
              </a:rPr>
              <a:t>- беседа на тему: «Наш любимый детский сад»</a:t>
            </a:r>
          </a:p>
          <a:p>
            <a:r>
              <a:rPr lang="ru-RU" dirty="0">
                <a:solidFill>
                  <a:schemeClr val="bg1"/>
                </a:solidFill>
              </a:rPr>
              <a:t>- чтение стихотворения И. Гуриной «Мой любимый детский сад»</a:t>
            </a:r>
          </a:p>
          <a:p>
            <a:r>
              <a:rPr lang="ru-RU" dirty="0">
                <a:solidFill>
                  <a:schemeClr val="bg1"/>
                </a:solidFill>
              </a:rPr>
              <a:t>- экскурсия по детскому саду</a:t>
            </a:r>
          </a:p>
          <a:p>
            <a:r>
              <a:rPr lang="ru-RU" dirty="0">
                <a:solidFill>
                  <a:schemeClr val="bg1"/>
                </a:solidFill>
              </a:rPr>
              <a:t>- рисование: «Детский сад будущего»</a:t>
            </a:r>
          </a:p>
          <a:p>
            <a:r>
              <a:rPr lang="ru-RU" dirty="0">
                <a:solidFill>
                  <a:schemeClr val="bg1"/>
                </a:solidFill>
              </a:rPr>
              <a:t>- прослушивание аудиозаписей: Т. Волгина, А. Филиппенко «Детский сад», Е. Асеева «Детский сад»</a:t>
            </a:r>
          </a:p>
          <a:p>
            <a:r>
              <a:rPr lang="ru-RU" dirty="0">
                <a:solidFill>
                  <a:schemeClr val="bg1"/>
                </a:solidFill>
              </a:rPr>
              <a:t>- конструирование «Город в песочнице»</a:t>
            </a:r>
          </a:p>
          <a:p>
            <a:r>
              <a:rPr lang="ru-RU" dirty="0">
                <a:solidFill>
                  <a:schemeClr val="bg1"/>
                </a:solidFill>
              </a:rPr>
              <a:t>- сюжетно-ролевая игра «Детский сад»</a:t>
            </a:r>
          </a:p>
          <a:p>
            <a:r>
              <a:rPr lang="ru-RU" dirty="0">
                <a:solidFill>
                  <a:schemeClr val="bg1"/>
                </a:solidFill>
              </a:rPr>
              <a:t>- сотворчество детей с родителями: книжка-малышка «Мой любимый детский сад».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4074822" cy="29508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890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3. "Моя Родина - Россия", "Мой родной город" </a:t>
            </a:r>
            <a:r>
              <a:rPr lang="ru-RU" dirty="0">
                <a:solidFill>
                  <a:schemeClr val="bg1"/>
                </a:solidFill>
              </a:rPr>
              <a:t>(достопримечательности):</a:t>
            </a:r>
          </a:p>
          <a:p>
            <a:r>
              <a:rPr lang="ru-RU" dirty="0">
                <a:solidFill>
                  <a:schemeClr val="bg1"/>
                </a:solidFill>
              </a:rPr>
              <a:t>- экскурсии: к Мемориальному комплексу, музей</a:t>
            </a:r>
          </a:p>
          <a:p>
            <a:r>
              <a:rPr lang="ru-RU" dirty="0">
                <a:solidFill>
                  <a:schemeClr val="bg1"/>
                </a:solidFill>
              </a:rPr>
              <a:t>- составление стенгазеты	</a:t>
            </a:r>
          </a:p>
          <a:p>
            <a:r>
              <a:rPr lang="ru-RU" dirty="0">
                <a:solidFill>
                  <a:schemeClr val="bg1"/>
                </a:solidFill>
              </a:rPr>
              <a:t>- Мероприятия «День города Южно-Сахалинск»</a:t>
            </a:r>
          </a:p>
          <a:p>
            <a:r>
              <a:rPr lang="ru-RU" dirty="0">
                <a:solidFill>
                  <a:schemeClr val="bg1"/>
                </a:solidFill>
              </a:rPr>
              <a:t>- праздник «День защиты детей».</a:t>
            </a:r>
          </a:p>
          <a:p>
            <a:r>
              <a:rPr lang="ru-RU" dirty="0">
                <a:solidFill>
                  <a:schemeClr val="bg1"/>
                </a:solidFill>
              </a:rPr>
              <a:t>- мероприятия «День России»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4. «Природа родного края» </a:t>
            </a:r>
            <a:r>
              <a:rPr lang="ru-RU" dirty="0">
                <a:solidFill>
                  <a:schemeClr val="bg1"/>
                </a:solidFill>
              </a:rPr>
              <a:t>(растения и животные; заповедники и заказники)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3812120" cy="252871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888431" cy="259228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034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80648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5. «Народные умельцы»:</a:t>
            </a:r>
          </a:p>
          <a:p>
            <a:r>
              <a:rPr lang="ru-RU" dirty="0">
                <a:solidFill>
                  <a:schemeClr val="bg1"/>
                </a:solidFill>
              </a:rPr>
              <a:t>- рассматривание тематических альбомов</a:t>
            </a:r>
          </a:p>
          <a:p>
            <a:r>
              <a:rPr lang="ru-RU" dirty="0">
                <a:solidFill>
                  <a:schemeClr val="bg1"/>
                </a:solidFill>
              </a:rPr>
              <a:t>- изготовление поделок из глины, аппликаций «Народные узоры»</a:t>
            </a:r>
          </a:p>
          <a:p>
            <a:r>
              <a:rPr lang="ru-RU" dirty="0">
                <a:solidFill>
                  <a:schemeClr val="bg1"/>
                </a:solidFill>
              </a:rPr>
              <a:t>- подбор детской художественной литературы о народных умельцах и мастерах,</a:t>
            </a:r>
          </a:p>
          <a:p>
            <a:r>
              <a:rPr lang="ru-RU" dirty="0">
                <a:solidFill>
                  <a:schemeClr val="bg1"/>
                </a:solidFill>
              </a:rPr>
              <a:t>- организация выставки «Народная игрушка»</a:t>
            </a:r>
          </a:p>
          <a:p>
            <a:r>
              <a:rPr lang="ru-RU" dirty="0">
                <a:solidFill>
                  <a:schemeClr val="bg1"/>
                </a:solidFill>
              </a:rPr>
              <a:t>- драматизация русских народных сказок (использование различных видов театра).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68960"/>
            <a:ext cx="3501008" cy="350100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4746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1030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s.belov076@gmail.com</cp:lastModifiedBy>
  <cp:revision>9</cp:revision>
  <dcterms:created xsi:type="dcterms:W3CDTF">2021-10-25T02:13:10Z</dcterms:created>
  <dcterms:modified xsi:type="dcterms:W3CDTF">2022-09-04T07:55:30Z</dcterms:modified>
</cp:coreProperties>
</file>