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7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3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6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2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9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5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2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1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9BA158-82D7-418B-95D1-5D1F23E8C01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08EE3F-D89A-4B43-95E0-B6D3E245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376" y="602166"/>
            <a:ext cx="1067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 младшей группе </a:t>
            </a:r>
            <a:r>
              <a:rPr lang="ru-RU" sz="3200" b="1" dirty="0" smtClean="0">
                <a:solidFill>
                  <a:srgbClr val="FF0000"/>
                </a:solidFill>
              </a:rPr>
              <a:t>«Знакомство с русской народной сказкой»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00" y="1070517"/>
            <a:ext cx="7010891" cy="5008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0098" y="5631366"/>
            <a:ext cx="345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Выполнили: воспитатели</a:t>
            </a:r>
          </a:p>
          <a:p>
            <a:r>
              <a:rPr lang="ru-RU" smtClean="0"/>
              <a:t>младшей группы «Медвежата»</a:t>
            </a:r>
          </a:p>
          <a:p>
            <a:r>
              <a:rPr lang="ru-RU" smtClean="0"/>
              <a:t>Кирова Е.В. Мингалимова О.А.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7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5434" y="791066"/>
            <a:ext cx="711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Лепка </a:t>
            </a:r>
            <a:r>
              <a:rPr lang="ru-RU" sz="3200" b="1" dirty="0">
                <a:solidFill>
                  <a:srgbClr val="FF0000"/>
                </a:solidFill>
              </a:rPr>
              <a:t>–герой из сказки «Медведь».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7" y="2242635"/>
            <a:ext cx="4980879" cy="373565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0214" y="2239458"/>
            <a:ext cx="4955476" cy="371660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61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085" y="634949"/>
            <a:ext cx="696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Конструирование: «Сказочный дом»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124" y="2436466"/>
            <a:ext cx="3959303" cy="296947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1381" y="2437704"/>
            <a:ext cx="3969213" cy="2976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3919" y="2445294"/>
            <a:ext cx="4029922" cy="302244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404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189" y="490206"/>
            <a:ext cx="10749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Работа с родителями</a:t>
            </a:r>
          </a:p>
          <a:p>
            <a:r>
              <a:rPr lang="ru-RU" sz="2000" dirty="0"/>
              <a:t>Консультация «Роль сказки в развитии и воспитании ребенка»</a:t>
            </a:r>
          </a:p>
          <a:p>
            <a:r>
              <a:rPr lang="ru-RU" sz="2000" dirty="0" smtClean="0"/>
              <a:t>Папка </a:t>
            </a:r>
            <a:r>
              <a:rPr lang="ru-RU" sz="2000" dirty="0"/>
              <a:t>– передвижка. </a:t>
            </a:r>
            <a:r>
              <a:rPr lang="ru-RU" sz="2000" dirty="0" smtClean="0"/>
              <a:t>«</a:t>
            </a:r>
            <a:r>
              <a:rPr lang="ru-RU" sz="2000" dirty="0" smtClean="0"/>
              <a:t>Воспитание сказкой</a:t>
            </a:r>
            <a:r>
              <a:rPr lang="ru-RU" sz="2000" dirty="0" smtClean="0"/>
              <a:t>».</a:t>
            </a:r>
            <a:endParaRPr lang="ru-RU" sz="2000" dirty="0"/>
          </a:p>
          <a:p>
            <a:r>
              <a:rPr lang="ru-RU" sz="2000" dirty="0"/>
              <a:t>Организация показа сказки родителями « </a:t>
            </a:r>
            <a:r>
              <a:rPr lang="ru-RU" sz="2000" dirty="0" smtClean="0"/>
              <a:t>Рукавичка»</a:t>
            </a:r>
            <a:endParaRPr lang="ru-RU" sz="2000" dirty="0"/>
          </a:p>
          <a:p>
            <a:r>
              <a:rPr lang="ru-RU" sz="2000" dirty="0"/>
              <a:t>Организация выставки рисунков совместно с родителями: «Мой любимый сказочный герой».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2" y="2497874"/>
            <a:ext cx="4234512" cy="3175884"/>
          </a:xfrm>
          <a:prstGeom prst="roundRect">
            <a:avLst>
              <a:gd name="adj" fmla="val 11111"/>
            </a:avLst>
          </a:prstGeom>
          <a:ln w="190500" cap="rnd">
            <a:solidFill>
              <a:srgbClr val="87F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63" y="2417600"/>
            <a:ext cx="4103649" cy="3077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87F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306088"/>
            <a:ext cx="2010079" cy="4355171"/>
          </a:xfrm>
          <a:prstGeom prst="roundRect">
            <a:avLst>
              <a:gd name="adj" fmla="val 11111"/>
            </a:avLst>
          </a:prstGeom>
          <a:ln w="190500" cap="rnd">
            <a:solidFill>
              <a:srgbClr val="87F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16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90" y="602166"/>
            <a:ext cx="801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Играли в подвижные и хороводные игры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36" y="2877015"/>
            <a:ext cx="3717072" cy="2787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420" y="2220486"/>
            <a:ext cx="3936380" cy="2952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088" y="1123795"/>
            <a:ext cx="4173032" cy="31297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587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323" y="323384"/>
            <a:ext cx="9556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 этап. </a:t>
            </a:r>
            <a:r>
              <a:rPr lang="ru-RU" sz="2000" b="1" dirty="0" smtClean="0">
                <a:solidFill>
                  <a:srgbClr val="7030A0"/>
                </a:solidFill>
              </a:rPr>
              <a:t>Заключительный</a:t>
            </a:r>
          </a:p>
          <a:p>
            <a:r>
              <a:rPr lang="ru-RU" sz="2000" dirty="0"/>
              <a:t>В ходе данного проекта у детей развивался интерес к сказкам. Они стали внимательнее слушать сказки, больше интересоваться книгами. На протяжении всего проекта у детей наблюдалось развитие познавательной активности, творческих способностей, коммуникативных навыков; совершенствовались: звукопроизношения, выразительная и связная речь. Дети стали сплочённые, помогали друг другу, учились работать в группах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 также для работы с детьми нами были разработаны </a:t>
            </a:r>
            <a:r>
              <a:rPr lang="ru-RU" sz="2000" dirty="0" err="1" smtClean="0"/>
              <a:t>мнемотаблицы</a:t>
            </a:r>
            <a:r>
              <a:rPr lang="ru-RU" sz="2000" dirty="0" smtClean="0"/>
              <a:t> по возрасту ,с помощью которых пересказ сказок становился более лёгким и красочным.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652" y="3602928"/>
            <a:ext cx="3337758" cy="2503319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2246" y="3637253"/>
            <a:ext cx="3394307" cy="2545730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945" y="3616809"/>
            <a:ext cx="3448824" cy="2586618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540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980" y="1115122"/>
            <a:ext cx="1081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9" y="2438561"/>
            <a:ext cx="3982844" cy="39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9932" y="508261"/>
            <a:ext cx="3508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Сказка учит добро понимать,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О поступках людей рассуждать,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Коль плохой, то его осудить,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Ну а слабый – его защитить!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Дети учатся думать, мечтать,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На вопросы ответ получать.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Каждый раз что-нибудь узнают,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Родину свою познают!</a:t>
            </a:r>
          </a:p>
          <a:p>
            <a:r>
              <a:rPr lang="ru-RU" sz="1600" b="1" i="1" dirty="0" err="1" smtClean="0"/>
              <a:t>А.Лесных</a:t>
            </a:r>
            <a:endParaRPr lang="ru-RU" sz="1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990" y="2496081"/>
            <a:ext cx="7716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Продолжительность проекта</a:t>
            </a:r>
            <a:r>
              <a:rPr lang="ru-RU" sz="2400" dirty="0" smtClean="0"/>
              <a:t>: 2 недели (с 1 по 16 марта)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Возраст участников проекта</a:t>
            </a:r>
            <a:r>
              <a:rPr lang="ru-RU" sz="2400" dirty="0" smtClean="0"/>
              <a:t>: 3-4лет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Партнёры</a:t>
            </a:r>
            <a:r>
              <a:rPr lang="ru-RU" sz="2400" dirty="0" smtClean="0"/>
              <a:t>: воспитатели, родители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Форма работы</a:t>
            </a:r>
            <a:r>
              <a:rPr lang="ru-RU" sz="2400" dirty="0" smtClean="0"/>
              <a:t>: групповая, фронтальная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10" y="3445726"/>
            <a:ext cx="4534639" cy="2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898" y="468351"/>
            <a:ext cx="758282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Актуальность проекта</a:t>
            </a:r>
          </a:p>
          <a:p>
            <a:endParaRPr lang="ru-RU" dirty="0"/>
          </a:p>
          <a:p>
            <a:r>
              <a:rPr lang="ru-RU" sz="2000" dirty="0"/>
              <a:t>Сказка - это духовные богатства культуры, познавая которые, ребёнок познает сердцем родной народ. Жизнь сказки – это непрерывный творческий процесс. Мысль в сказке очень простая: хочешь себе счастья, учись уму-разуму, а </a:t>
            </a:r>
            <a:r>
              <a:rPr lang="ru-RU" sz="2000" dirty="0" smtClean="0"/>
              <a:t>герои </a:t>
            </a:r>
            <a:r>
              <a:rPr lang="ru-RU" sz="2000" dirty="0"/>
              <a:t>- это, хотя и воображаемые, но примеры истинного поведения человека.</a:t>
            </a:r>
          </a:p>
          <a:p>
            <a:r>
              <a:rPr lang="ru-RU" sz="2000" dirty="0"/>
              <a:t>Сказка рассказывает нам о чрезвычайно важном в жизни, она учит нас быть добрыми и справедливыми, противостоять злу, презирать хитрецов и льстецов. Она утверждает народные принципы жизни: честность, смелость, преданность, коллективизм.</a:t>
            </a:r>
          </a:p>
          <a:p>
            <a:r>
              <a:rPr lang="ru-RU" sz="2000" dirty="0"/>
              <a:t>Сказка знакомит с языком народа, нравственными устоями, бытом и укладом жизни. Она отражает мечты народа, передает его мысли. Со сказки начинается знакомство ребенка с миром литературы, с миром человеческих взаимоотношений и со всем окружающим миром в целом. Именно из сказки ребенок узнает, что без труда и стойких нравственных принципов невозможно счастье.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7" y="914398"/>
            <a:ext cx="3374638" cy="50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107" y="500211"/>
            <a:ext cx="1069401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2000" dirty="0" smtClean="0"/>
              <a:t>: формировать у детей нравственно - патриотическое воспитание посредством сказок, приобщение детей к общечеловеческим нравственным ценностям.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Образовательные:</a:t>
            </a:r>
          </a:p>
          <a:p>
            <a:r>
              <a:rPr lang="ru-RU" sz="2000" dirty="0" smtClean="0"/>
              <a:t>• учить детей понимать эмоциональное состояние героев сказок и своё собственное;</a:t>
            </a:r>
          </a:p>
          <a:p>
            <a:r>
              <a:rPr lang="ru-RU" sz="2000" dirty="0" smtClean="0"/>
              <a:t>• привлекать детей к воспроизведению образов, используя различные варианты;</a:t>
            </a:r>
          </a:p>
          <a:p>
            <a:r>
              <a:rPr lang="ru-RU" sz="2000" dirty="0" smtClean="0"/>
              <a:t>• закладывать основы нравственности, воспитывать моральные ценности;</a:t>
            </a:r>
          </a:p>
          <a:p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Развивающие:</a:t>
            </a:r>
          </a:p>
          <a:p>
            <a:r>
              <a:rPr lang="ru-RU" sz="2000" dirty="0" smtClean="0"/>
              <a:t>• развивать личностно-смысловую сферу (отношение детей к действительности, переживания и т.д.);</a:t>
            </a:r>
          </a:p>
          <a:p>
            <a:r>
              <a:rPr lang="ru-RU" sz="2000" dirty="0" smtClean="0"/>
              <a:t>• развивать групповую сплочённость, самооценку детей.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Воспитательные:</a:t>
            </a:r>
          </a:p>
          <a:p>
            <a:r>
              <a:rPr lang="ru-RU" sz="2000" dirty="0" smtClean="0"/>
              <a:t>• воспитывать чувства привязанности и любви к своим близким;</a:t>
            </a:r>
          </a:p>
          <a:p>
            <a:r>
              <a:rPr lang="ru-RU" sz="2000" dirty="0" smtClean="0"/>
              <a:t>• воспитывать у детей уважение к самому себе;</a:t>
            </a:r>
          </a:p>
          <a:p>
            <a:r>
              <a:rPr lang="ru-RU" sz="2000" dirty="0" smtClean="0"/>
              <a:t>• пробуждать интерес к сказкам;</a:t>
            </a:r>
          </a:p>
          <a:p>
            <a:r>
              <a:rPr lang="ru-RU" dirty="0" smtClean="0"/>
              <a:t>• приобщать детей к процессу познания добра и зла, честности и справедливости;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3434576"/>
            <a:ext cx="2644723" cy="31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527" y="588761"/>
            <a:ext cx="1091704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Ожидаемый результат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• развитие интереса детей к сказкам;</a:t>
            </a:r>
          </a:p>
          <a:p>
            <a:r>
              <a:rPr lang="ru-RU" sz="2000" dirty="0" smtClean="0"/>
              <a:t>• развитие у детей познавательной активности, творческих способностей, коммуникативных навыков;</a:t>
            </a:r>
          </a:p>
          <a:p>
            <a:r>
              <a:rPr lang="ru-RU" sz="2000" dirty="0" smtClean="0"/>
              <a:t>•</a:t>
            </a:r>
            <a:r>
              <a:rPr lang="ru-RU" sz="2000" dirty="0"/>
              <a:t> </a:t>
            </a:r>
            <a:r>
              <a:rPr lang="ru-RU" sz="2000" dirty="0" smtClean="0"/>
              <a:t>совершенствование  звукопроизношения, выразительности и связной речи детей;</a:t>
            </a:r>
          </a:p>
          <a:p>
            <a:r>
              <a:rPr lang="ru-RU" sz="2000" dirty="0" smtClean="0"/>
              <a:t>• содействие творческому развитию детей;</a:t>
            </a:r>
          </a:p>
          <a:p>
            <a:r>
              <a:rPr lang="ru-RU" sz="2000" dirty="0" smtClean="0"/>
              <a:t>• гармонизация отношений между взрослыми и детьми;</a:t>
            </a:r>
          </a:p>
          <a:p>
            <a:r>
              <a:rPr lang="ru-RU" sz="2000" dirty="0" smtClean="0"/>
              <a:t>• воспитание чувства дружбы и коллективизма.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Методы проекта</a:t>
            </a:r>
            <a:r>
              <a:rPr lang="ru-RU" sz="2000" dirty="0" smtClean="0"/>
              <a:t>: познавательно-игровые занятия, игры – сказки, беседы, наблюдения, совместные игры.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Этапы проекта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1.Подготовительный</a:t>
            </a:r>
          </a:p>
          <a:p>
            <a:r>
              <a:rPr lang="ru-RU" sz="2000" dirty="0" smtClean="0"/>
              <a:t>2.Основной</a:t>
            </a:r>
          </a:p>
          <a:p>
            <a:r>
              <a:rPr lang="ru-RU" sz="2000" dirty="0" smtClean="0"/>
              <a:t>3.Заключительный</a:t>
            </a:r>
          </a:p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9" y="2553629"/>
            <a:ext cx="2817913" cy="40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478" y="520534"/>
            <a:ext cx="651231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Осуществление этапов проекта</a:t>
            </a:r>
          </a:p>
          <a:p>
            <a:r>
              <a:rPr lang="ru-RU" sz="2000" dirty="0" smtClean="0"/>
              <a:t>1 этап. </a:t>
            </a:r>
            <a:r>
              <a:rPr lang="ru-RU" sz="2000" b="1" dirty="0" smtClean="0">
                <a:solidFill>
                  <a:srgbClr val="7030A0"/>
                </a:solidFill>
              </a:rPr>
              <a:t>Подготовительный</a:t>
            </a:r>
          </a:p>
          <a:p>
            <a:r>
              <a:rPr lang="ru-RU" sz="2000" dirty="0" smtClean="0"/>
              <a:t>Подбор наглядно – дидактических пособий, демонстрационного материала, необходимой литературы.</a:t>
            </a:r>
            <a:endParaRPr lang="ru-RU" sz="2000" dirty="0"/>
          </a:p>
          <a:p>
            <a:r>
              <a:rPr lang="ru-RU" sz="2000" dirty="0" smtClean="0"/>
              <a:t>2 этап. </a:t>
            </a:r>
            <a:r>
              <a:rPr lang="ru-RU" sz="2000" b="1" dirty="0" smtClean="0">
                <a:solidFill>
                  <a:srgbClr val="7030A0"/>
                </a:solidFill>
              </a:rPr>
              <a:t>Основной</a:t>
            </a:r>
            <a:endParaRPr lang="ru-RU" sz="2000" i="1" dirty="0" smtClean="0"/>
          </a:p>
          <a:p>
            <a:r>
              <a:rPr lang="ru-RU" sz="2000" dirty="0"/>
              <a:t>Выставки книг: «Русские народные сказки», тематические подборки книг: «Сказки о животных»,  «Сказки, которые пришли из дома».</a:t>
            </a:r>
          </a:p>
          <a:p>
            <a:r>
              <a:rPr lang="ru-RU" sz="2000" dirty="0"/>
              <a:t>Чтение, обсуждение и пересказ сказок: «Репка» и «Курочка ряба».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3494" y="1481254"/>
            <a:ext cx="5070086" cy="380256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25" y="3955894"/>
            <a:ext cx="3468028" cy="2601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380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198" y="485298"/>
            <a:ext cx="10062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Беседы с детьми о прочитанных сказках. Рассматривание иллюстраций с изображением героев сказок.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6192" y="2286323"/>
            <a:ext cx="4955479" cy="371660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7" y="2575932"/>
            <a:ext cx="5395247" cy="404643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94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238" y="921978"/>
            <a:ext cx="94450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 </a:t>
            </a:r>
            <a:r>
              <a:rPr lang="ru-RU" sz="2800" b="1" dirty="0">
                <a:solidFill>
                  <a:srgbClr val="FF0000"/>
                </a:solidFill>
              </a:rPr>
              <a:t>«Сложи картинку и узнай сказку».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 </a:t>
            </a:r>
            <a:r>
              <a:rPr lang="ru-RU" sz="2800" b="1" dirty="0">
                <a:solidFill>
                  <a:srgbClr val="FF0000"/>
                </a:solidFill>
              </a:rPr>
              <a:t>«Из какой сказки пришёл герой </a:t>
            </a:r>
            <a:r>
              <a:rPr lang="ru-RU" sz="2800" b="1" dirty="0" smtClean="0">
                <a:solidFill>
                  <a:srgbClr val="FF0000"/>
                </a:solidFill>
              </a:rPr>
              <a:t>?», </a:t>
            </a:r>
            <a:r>
              <a:rPr lang="ru-RU" sz="2800" b="1" dirty="0" smtClean="0">
                <a:solidFill>
                  <a:srgbClr val="FF0000"/>
                </a:solidFill>
              </a:rPr>
              <a:t>«Сказочное лото», </a:t>
            </a:r>
            <a:r>
              <a:rPr lang="ru-RU" sz="2800" b="1" dirty="0" err="1" smtClean="0">
                <a:solidFill>
                  <a:srgbClr val="FF0000"/>
                </a:solidFill>
              </a:rPr>
              <a:t>Пазлы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85" y="3473452"/>
            <a:ext cx="3888059" cy="291604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1972" y="3144413"/>
            <a:ext cx="3790794" cy="284309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79" y="3133474"/>
            <a:ext cx="3925079" cy="294380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96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799" y="501134"/>
            <a:ext cx="9150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Рисование- герой из сказок «Зайка», «Колобок»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7" y="867189"/>
            <a:ext cx="2928437" cy="21963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6" y="3184914"/>
            <a:ext cx="4244897" cy="31836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534" y="3959885"/>
            <a:ext cx="2953523" cy="22151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63" y="1225859"/>
            <a:ext cx="4467922" cy="33509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363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279</TotalTime>
  <Words>716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МедвежатА</dc:creator>
  <cp:lastModifiedBy>МедвежатА</cp:lastModifiedBy>
  <cp:revision>25</cp:revision>
  <dcterms:created xsi:type="dcterms:W3CDTF">2022-03-16T22:26:52Z</dcterms:created>
  <dcterms:modified xsi:type="dcterms:W3CDTF">2022-03-21T04:00:03Z</dcterms:modified>
</cp:coreProperties>
</file>